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2"/>
    <p:restoredTop sz="94638"/>
  </p:normalViewPr>
  <p:slideViewPr>
    <p:cSldViewPr snapToGrid="0" snapToObjects="1">
      <p:cViewPr varScale="1">
        <p:scale>
          <a:sx n="113" d="100"/>
          <a:sy n="113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7FBC-3978-274D-9ABA-FF4C35657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6F716-4FE0-0940-BE07-C7326E7CB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15372-D83C-1544-A1FB-7AEBA5955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4867D-ECEE-6143-A327-92269F91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792D-0810-884C-B1B7-B91E2465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3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BF9A-7970-B548-B916-A486FF96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638D5-FCA5-4743-8C00-C9F24AA31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B5B7D-9E86-D141-BFB0-D52B53A2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42A00-EF6E-7247-9095-72C2E10B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D6FBE-0D17-5944-9948-5732469C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8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D92741-C7A5-FF4F-94F0-8ED9CDADF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4293E-E3FC-544D-908C-5C1BA81C4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DCE55-0134-584F-9384-AE5FD0F5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9DACE-269D-724B-A005-89D5C54F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79E59-8A02-7B43-92A8-B2AD03D8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71B2-8320-6644-96A5-46CEE977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2A723-0A35-9342-A858-9E0866E55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3F6FC-EFE4-AF44-A844-82C40300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3E2C4-E7A0-0A4E-BD2C-0222A7FF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88EFE-E92E-974F-B83E-BF54B3E4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4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6BF9-34FB-964F-8924-59F75D73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C3B60-10A4-834C-86D9-0B1CD4E70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717FB-6FF1-C845-8297-B37B3EDBC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1E7C2-C4F5-F44D-AB67-21E62D71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2048B-7DD9-114D-BDBA-482F1AEE2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8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11FD-91BC-E949-939C-57AB9039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BB695-21E4-AE4D-AE49-7B72439D6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EB20D-0FF3-5F40-A5BF-B42925846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F1B88-A92A-284F-9618-53480236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5818D-3CE7-2740-AD61-C2A57A8A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E560A-D88B-1445-8D99-27747783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0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FB3C8-ACEE-3342-83A5-883865B4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C527D-8E36-E54A-B025-9CEFA4EFF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E74F9-0D3C-C943-BCF3-566008141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D9EE5-B7AD-C644-AC94-2344C4AB6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4602D2-607E-0E4C-97E3-C0E00FD73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3267A6-A8E2-144D-AB32-63EC6550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E63F84-67D6-A348-B4A8-64D2F0DD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C7B41-406D-6344-B486-78639556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4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71A6-F7E1-F54D-B70F-B883D5E1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8AC60-F401-C248-8D1A-FB070EF3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70DC7-B9C8-FD4B-9738-85CB1436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AC4A1-C638-4647-A7C7-A810F40A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2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8DEDEB-08AC-FB44-B24D-1096CB8A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8F065-2401-9D4B-8395-7D60B172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7BE03-F8F6-5442-BC1A-F3074F06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BCD8-FE29-E543-950C-FC2360612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04838-59D8-DF44-8B90-83495DE2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DF1E7-96F5-5646-BD7E-823D94F92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99873-DFA7-3E43-BD0E-73B2D4A7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324F4-E225-9346-8D4C-1CBA92A0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EED10-509D-0E46-A7BA-DB08A40F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C221-685C-1C45-9B72-21DC0F71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94B34-1DE7-6E42-A90F-DDF6446B0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2F7A1-F959-6A46-B487-A44DA0176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C1684-53E2-D74A-B17B-BD1B8E374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341F7-D096-6046-B917-DB63F24E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EDE28-4BAF-324C-BE28-F5240B83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C705E0-6575-C140-996C-DBA8F196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5DB37-466E-E345-98BD-9FB494DBE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D18FE-E7CF-1642-9173-4D6851F58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B2267-0E2C-E443-AF88-730432238569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C707D-7024-8545-9C68-E5154B76B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14C17-1E20-DE4A-AC73-75679F496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C839-33B5-0640-AF22-3216C85C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1122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0121-792A-0543-959E-AF7C5BFBA8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6659B-76F0-1148-9BA7-CC7CF43CB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Alisa </a:t>
            </a:r>
            <a:r>
              <a:rPr lang="en-US" dirty="0" err="1"/>
              <a:t>Neeman</a:t>
            </a:r>
            <a:endParaRPr lang="en-US" dirty="0"/>
          </a:p>
          <a:p>
            <a:r>
              <a:rPr lang="en-US" dirty="0"/>
              <a:t>Based on, and using images from</a:t>
            </a:r>
          </a:p>
          <a:p>
            <a:r>
              <a:rPr lang="en-US" b="1" dirty="0"/>
              <a:t>An Introduction to Computer Networks</a:t>
            </a:r>
          </a:p>
          <a:p>
            <a:r>
              <a:rPr lang="en-US" b="1" dirty="0"/>
              <a:t>Peter L </a:t>
            </a:r>
            <a:r>
              <a:rPr lang="en-US" b="1" dirty="0" err="1"/>
              <a:t>Dordal</a:t>
            </a:r>
            <a:endParaRPr lang="en-US" dirty="0"/>
          </a:p>
          <a:p>
            <a:r>
              <a:rPr lang="en-US" dirty="0"/>
              <a:t>CC 3.0 https://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nc</a:t>
            </a:r>
            <a:r>
              <a:rPr lang="en-US" dirty="0"/>
              <a:t>-</a:t>
            </a:r>
            <a:r>
              <a:rPr lang="en-US" dirty="0" err="1"/>
              <a:t>nd</a:t>
            </a:r>
            <a:r>
              <a:rPr lang="en-US" dirty="0"/>
              <a:t>/3.0/</a:t>
            </a:r>
          </a:p>
        </p:txBody>
      </p:sp>
    </p:spTree>
    <p:extLst>
      <p:ext uri="{BB962C8B-B14F-4D97-AF65-F5344CB8AC3E}">
        <p14:creationId xmlns:p14="http://schemas.microsoft.com/office/powerpoint/2010/main" val="134745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B2FEB-E6F4-FF43-AC22-0129FB5C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Tables for S1 and S2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153333A-C17B-3E4A-8C25-EEC54E61A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8429" y="2147552"/>
            <a:ext cx="6510268" cy="32551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F670A0-0CAB-5644-9762-3F46B7EE1C5B}"/>
              </a:ext>
            </a:extLst>
          </p:cNvPr>
          <p:cNvSpPr txBox="1"/>
          <p:nvPr/>
        </p:nvSpPr>
        <p:spPr>
          <a:xfrm>
            <a:off x="5808371" y="5171854"/>
            <a:ext cx="20361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Source </a:t>
            </a:r>
            <a:r>
              <a:rPr lang="en-US" sz="900" b="1" dirty="0"/>
              <a:t>Peter L </a:t>
            </a:r>
            <a:r>
              <a:rPr lang="en-US" sz="900" b="1" dirty="0" err="1"/>
              <a:t>Dordal</a:t>
            </a:r>
            <a:r>
              <a:rPr lang="en-US" sz="900" b="1" dirty="0"/>
              <a:t> CC BY-NC-ND 3.0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9996A3-52B3-7C4A-BB24-0FFAC0F28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250789"/>
              </p:ext>
            </p:extLst>
          </p:nvPr>
        </p:nvGraphicFramePr>
        <p:xfrm>
          <a:off x="193183" y="2489312"/>
          <a:ext cx="2610121" cy="3566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25769">
                  <a:extLst>
                    <a:ext uri="{9D8B030D-6E8A-4147-A177-3AD203B41FA5}">
                      <a16:colId xmlns:a16="http://schemas.microsoft.com/office/drawing/2014/main" val="3780821855"/>
                    </a:ext>
                  </a:extLst>
                </a:gridCol>
                <a:gridCol w="884352">
                  <a:extLst>
                    <a:ext uri="{9D8B030D-6E8A-4147-A177-3AD203B41FA5}">
                      <a16:colId xmlns:a16="http://schemas.microsoft.com/office/drawing/2014/main" val="972616100"/>
                    </a:ext>
                  </a:extLst>
                </a:gridCol>
              </a:tblGrid>
              <a:tr h="356401">
                <a:tc>
                  <a:txBody>
                    <a:bodyPr/>
                    <a:lstStyle/>
                    <a:p>
                      <a:r>
                        <a:rPr lang="en-US" sz="2400"/>
                        <a:t>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626525"/>
                  </a:ext>
                </a:extLst>
              </a:tr>
              <a:tr h="356401">
                <a:tc>
                  <a:txBody>
                    <a:bodyPr/>
                    <a:lstStyle/>
                    <a:p>
                      <a:r>
                        <a:rPr lang="en-US" sz="2400"/>
                        <a:t>destination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Next hop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774293"/>
                  </a:ext>
                </a:extLst>
              </a:tr>
              <a:tr h="356401">
                <a:tc>
                  <a:txBody>
                    <a:bodyPr/>
                    <a:lstStyle/>
                    <a:p>
                      <a:r>
                        <a:rPr lang="en-US" sz="240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863520"/>
                  </a:ext>
                </a:extLst>
              </a:tr>
              <a:tr h="356401">
                <a:tc>
                  <a:txBody>
                    <a:bodyPr/>
                    <a:lstStyle/>
                    <a:p>
                      <a:r>
                        <a:rPr lang="en-US" sz="240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75820"/>
                  </a:ext>
                </a:extLst>
              </a:tr>
              <a:tr h="356401">
                <a:tc>
                  <a:txBody>
                    <a:bodyPr/>
                    <a:lstStyle/>
                    <a:p>
                      <a:r>
                        <a:rPr lang="en-US" sz="240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531546"/>
                  </a:ext>
                </a:extLst>
              </a:tr>
              <a:tr h="356401">
                <a:tc>
                  <a:txBody>
                    <a:bodyPr/>
                    <a:lstStyle/>
                    <a:p>
                      <a:r>
                        <a:rPr lang="en-US" sz="240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046547"/>
                  </a:ext>
                </a:extLst>
              </a:tr>
              <a:tr h="356401">
                <a:tc>
                  <a:txBody>
                    <a:bodyPr/>
                    <a:lstStyle/>
                    <a:p>
                      <a:r>
                        <a:rPr lang="en-US" sz="240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255755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851E0E-9EAE-4D45-9CDB-A1D00CFFD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537498"/>
              </p:ext>
            </p:extLst>
          </p:nvPr>
        </p:nvGraphicFramePr>
        <p:xfrm>
          <a:off x="9092484" y="2489312"/>
          <a:ext cx="3048000" cy="3108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71729">
                  <a:extLst>
                    <a:ext uri="{9D8B030D-6E8A-4147-A177-3AD203B41FA5}">
                      <a16:colId xmlns:a16="http://schemas.microsoft.com/office/drawing/2014/main" val="2844455778"/>
                    </a:ext>
                  </a:extLst>
                </a:gridCol>
                <a:gridCol w="1176271">
                  <a:extLst>
                    <a:ext uri="{9D8B030D-6E8A-4147-A177-3AD203B41FA5}">
                      <a16:colId xmlns:a16="http://schemas.microsoft.com/office/drawing/2014/main" val="2875553865"/>
                    </a:ext>
                  </a:extLst>
                </a:gridCol>
              </a:tblGrid>
              <a:tr h="453627">
                <a:tc>
                  <a:txBody>
                    <a:bodyPr/>
                    <a:lstStyle/>
                    <a:p>
                      <a:r>
                        <a:rPr lang="en-US" sz="2400"/>
                        <a:t>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7530741"/>
                  </a:ext>
                </a:extLst>
              </a:tr>
              <a:tr h="816528">
                <a:tc>
                  <a:txBody>
                    <a:bodyPr/>
                    <a:lstStyle/>
                    <a:p>
                      <a:r>
                        <a:rPr lang="en-US" sz="2400" dirty="0"/>
                        <a:t>destination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Next hop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7055001"/>
                  </a:ext>
                </a:extLst>
              </a:tr>
              <a:tr h="453627">
                <a:tc>
                  <a:txBody>
                    <a:bodyPr/>
                    <a:lstStyle/>
                    <a:p>
                      <a:r>
                        <a:rPr lang="en-US" sz="2400"/>
                        <a:t>A,C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96647"/>
                  </a:ext>
                </a:extLst>
              </a:tr>
              <a:tr h="453627">
                <a:tc>
                  <a:txBody>
                    <a:bodyPr/>
                    <a:lstStyle/>
                    <a:p>
                      <a:r>
                        <a:rPr lang="en-US" sz="240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6026583"/>
                  </a:ext>
                </a:extLst>
              </a:tr>
              <a:tr h="453627">
                <a:tc>
                  <a:txBody>
                    <a:bodyPr/>
                    <a:lstStyle/>
                    <a:p>
                      <a:r>
                        <a:rPr lang="en-US" sz="240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3359541"/>
                  </a:ext>
                </a:extLst>
              </a:tr>
              <a:tr h="453627">
                <a:tc>
                  <a:txBody>
                    <a:bodyPr/>
                    <a:lstStyle/>
                    <a:p>
                      <a:r>
                        <a:rPr lang="en-US" sz="240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080108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67598E1-3D51-744F-B12B-D0C296A07C32}"/>
              </a:ext>
            </a:extLst>
          </p:cNvPr>
          <p:cNvSpPr txBox="1"/>
          <p:nvPr/>
        </p:nvSpPr>
        <p:spPr>
          <a:xfrm>
            <a:off x="3601001" y="5773630"/>
            <a:ext cx="46937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How would a packet go from A to E?</a:t>
            </a:r>
          </a:p>
        </p:txBody>
      </p:sp>
    </p:spTree>
    <p:extLst>
      <p:ext uri="{BB962C8B-B14F-4D97-AF65-F5344CB8AC3E}">
        <p14:creationId xmlns:p14="http://schemas.microsoft.com/office/powerpoint/2010/main" val="396224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CE91-47B4-DB4A-BE30-65BA2978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FD2BE-3448-A146-8915-742CE10D1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“To improve robustness of the communication system, gateways are designed to be </a:t>
            </a:r>
            <a:r>
              <a:rPr lang="en-US" b="1" i="1" dirty="0"/>
              <a:t>stateless</a:t>
            </a:r>
            <a:r>
              <a:rPr lang="en-US" dirty="0"/>
              <a:t>, forwarding each IP datagram independently of other datagrams. As a result, redundant paths can be exploited to provide </a:t>
            </a:r>
            <a:r>
              <a:rPr lang="en-US" b="1" i="1" dirty="0"/>
              <a:t>robust</a:t>
            </a:r>
            <a:r>
              <a:rPr lang="en-US" b="1" dirty="0"/>
              <a:t> </a:t>
            </a:r>
            <a:r>
              <a:rPr lang="en-US" dirty="0"/>
              <a:t>service in spite of failures of intervening gateways and networks.” </a:t>
            </a:r>
            <a:r>
              <a:rPr lang="en-US" dirty="0">
                <a:hlinkClick r:id="rId2"/>
              </a:rPr>
              <a:t>RFC 1122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State</a:t>
            </a:r>
            <a:r>
              <a:rPr lang="en-US" dirty="0"/>
              <a:t> means data that you save, in a variable or file. The </a:t>
            </a:r>
            <a:r>
              <a:rPr lang="en-US" b="1" i="1" dirty="0"/>
              <a:t>stateless</a:t>
            </a:r>
            <a:r>
              <a:rPr lang="en-US" dirty="0"/>
              <a:t> idea is that the routers don’t have to remember anything about packets going by.</a:t>
            </a:r>
          </a:p>
          <a:p>
            <a:pPr marL="0" indent="0">
              <a:buNone/>
            </a:pPr>
            <a:r>
              <a:rPr lang="en-US" b="1" i="1" dirty="0"/>
              <a:t>Robust</a:t>
            </a:r>
            <a:r>
              <a:rPr lang="en-US" dirty="0"/>
              <a:t> means it doesn’t fail or crash.</a:t>
            </a:r>
          </a:p>
        </p:txBody>
      </p:sp>
    </p:spTree>
    <p:extLst>
      <p:ext uri="{BB962C8B-B14F-4D97-AF65-F5344CB8AC3E}">
        <p14:creationId xmlns:p14="http://schemas.microsoft.com/office/powerpoint/2010/main" val="195508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A361-C815-EF49-AD80-3F72767B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68FF-848A-B34F-8D6B-E5F52B46B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Wired or Wireless, it is a shared medium with many clients and servers</a:t>
            </a:r>
          </a:p>
          <a:p>
            <a:r>
              <a:rPr lang="en-US" dirty="0"/>
              <a:t>Congestion: hardware, such as a router can get overwhelmed by too much data</a:t>
            </a:r>
          </a:p>
          <a:p>
            <a:r>
              <a:rPr lang="en-US" dirty="0"/>
              <a:t>Algorithms needed to throttle down at times, maintain fairness for everyone</a:t>
            </a:r>
            <a:r>
              <a:rPr lang="en-US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8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C979-7915-6E44-8D03-805BD6A6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 (Vocabulary)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5F09D-08D4-F44E-B4AF-6A5A099D4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 Model</a:t>
            </a:r>
          </a:p>
          <a:p>
            <a:r>
              <a:rPr lang="en-US" dirty="0"/>
              <a:t>Bandwidth</a:t>
            </a:r>
          </a:p>
          <a:p>
            <a:r>
              <a:rPr lang="en-US" dirty="0"/>
              <a:t>Packets</a:t>
            </a:r>
          </a:p>
          <a:p>
            <a:r>
              <a:rPr lang="en-US" dirty="0"/>
              <a:t>Datagram Forwarding</a:t>
            </a:r>
          </a:p>
          <a:p>
            <a:r>
              <a:rPr lang="en-US" dirty="0"/>
              <a:t>Network Topology (Graphs)</a:t>
            </a:r>
          </a:p>
          <a:p>
            <a:r>
              <a:rPr lang="en-US" dirty="0"/>
              <a:t>Routing</a:t>
            </a:r>
          </a:p>
          <a:p>
            <a:r>
              <a:rPr lang="en-US" dirty="0"/>
              <a:t>Congestion</a:t>
            </a:r>
          </a:p>
        </p:txBody>
      </p:sp>
    </p:spTree>
    <p:extLst>
      <p:ext uri="{BB962C8B-B14F-4D97-AF65-F5344CB8AC3E}">
        <p14:creationId xmlns:p14="http://schemas.microsoft.com/office/powerpoint/2010/main" val="336362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E303-A9ED-5E40-BB3C-85497012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290D-72B8-0447-9E4A-68B589A26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Client: requests data or service</a:t>
            </a:r>
          </a:p>
          <a:p>
            <a:r>
              <a:rPr lang="en-US" dirty="0"/>
              <a:t>Server: provides data or service</a:t>
            </a:r>
          </a:p>
          <a:p>
            <a:r>
              <a:rPr lang="en-US" dirty="0"/>
              <a:t>Ethernet: most common way to link</a:t>
            </a:r>
            <a:br>
              <a:rPr lang="en-US" dirty="0"/>
            </a:br>
            <a:r>
              <a:rPr lang="en-US" dirty="0"/>
              <a:t>computers on a LAN using wires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E27730E7-681C-5743-B1E9-37046B64AFF2}"/>
              </a:ext>
            </a:extLst>
          </p:cNvPr>
          <p:cNvSpPr/>
          <p:nvPr/>
        </p:nvSpPr>
        <p:spPr>
          <a:xfrm>
            <a:off x="8024036" y="2816055"/>
            <a:ext cx="412595" cy="89209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4C76A69-CBC1-2640-B062-02367DA72FA7}"/>
              </a:ext>
            </a:extLst>
          </p:cNvPr>
          <p:cNvSpPr/>
          <p:nvPr/>
        </p:nvSpPr>
        <p:spPr>
          <a:xfrm>
            <a:off x="5330283" y="4304371"/>
            <a:ext cx="434897" cy="379141"/>
          </a:xfrm>
          <a:prstGeom prst="roundRect">
            <a:avLst/>
          </a:prstGeom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00BA8F21-DDB4-F542-9386-B5AE3DFBDFAE}"/>
              </a:ext>
            </a:extLst>
          </p:cNvPr>
          <p:cNvSpPr/>
          <p:nvPr/>
        </p:nvSpPr>
        <p:spPr>
          <a:xfrm>
            <a:off x="5285678" y="4718088"/>
            <a:ext cx="434897" cy="221902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30AD823-D388-E146-B9AA-5D080FF711C2}"/>
              </a:ext>
            </a:extLst>
          </p:cNvPr>
          <p:cNvSpPr/>
          <p:nvPr/>
        </p:nvSpPr>
        <p:spPr>
          <a:xfrm>
            <a:off x="6487234" y="4456771"/>
            <a:ext cx="434897" cy="379141"/>
          </a:xfrm>
          <a:prstGeom prst="roundRect">
            <a:avLst/>
          </a:prstGeom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070385D7-4C4E-924C-93D4-9A0B5F8E353C}"/>
              </a:ext>
            </a:extLst>
          </p:cNvPr>
          <p:cNvSpPr/>
          <p:nvPr/>
        </p:nvSpPr>
        <p:spPr>
          <a:xfrm>
            <a:off x="6442629" y="4870488"/>
            <a:ext cx="434897" cy="221902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5CECCD4-855D-FF4D-8387-4C91491FCF0C}"/>
              </a:ext>
            </a:extLst>
          </p:cNvPr>
          <p:cNvSpPr/>
          <p:nvPr/>
        </p:nvSpPr>
        <p:spPr>
          <a:xfrm>
            <a:off x="8006943" y="4624197"/>
            <a:ext cx="434897" cy="37914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A116EB4D-F23F-EA44-A64C-CB88134EE6F4}"/>
              </a:ext>
            </a:extLst>
          </p:cNvPr>
          <p:cNvSpPr/>
          <p:nvPr/>
        </p:nvSpPr>
        <p:spPr>
          <a:xfrm>
            <a:off x="7962338" y="5037914"/>
            <a:ext cx="434897" cy="221902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A92C170E-A2B1-0149-9BF0-F63C1D007472}"/>
              </a:ext>
            </a:extLst>
          </p:cNvPr>
          <p:cNvSpPr/>
          <p:nvPr/>
        </p:nvSpPr>
        <p:spPr>
          <a:xfrm>
            <a:off x="9552411" y="4546924"/>
            <a:ext cx="434897" cy="37914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9052ECE1-F929-4347-A10F-8FC012F066DF}"/>
              </a:ext>
            </a:extLst>
          </p:cNvPr>
          <p:cNvSpPr/>
          <p:nvPr/>
        </p:nvSpPr>
        <p:spPr>
          <a:xfrm>
            <a:off x="9507806" y="4960641"/>
            <a:ext cx="434897" cy="221902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89223F9-41F6-6B43-AA91-8ED995671EB6}"/>
              </a:ext>
            </a:extLst>
          </p:cNvPr>
          <p:cNvSpPr/>
          <p:nvPr/>
        </p:nvSpPr>
        <p:spPr>
          <a:xfrm>
            <a:off x="10904695" y="4637074"/>
            <a:ext cx="434897" cy="37914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FF04B2D8-78FF-4342-AB4C-BD811043E368}"/>
              </a:ext>
            </a:extLst>
          </p:cNvPr>
          <p:cNvSpPr/>
          <p:nvPr/>
        </p:nvSpPr>
        <p:spPr>
          <a:xfrm>
            <a:off x="10860090" y="5050791"/>
            <a:ext cx="434897" cy="221902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64C7BBD-1C5B-D74D-A65D-7757C108E6A8}"/>
              </a:ext>
            </a:extLst>
          </p:cNvPr>
          <p:cNvCxnSpPr>
            <a:cxnSpLocks/>
            <a:endCxn id="6" idx="3"/>
          </p:cNvCxnSpPr>
          <p:nvPr/>
        </p:nvCxnSpPr>
        <p:spPr>
          <a:xfrm flipH="1" flipV="1">
            <a:off x="8178759" y="3708152"/>
            <a:ext cx="22204" cy="4424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3BAB460-3BDC-D947-A4E5-0375ADE1D529}"/>
              </a:ext>
            </a:extLst>
          </p:cNvPr>
          <p:cNvCxnSpPr>
            <a:cxnSpLocks/>
          </p:cNvCxnSpPr>
          <p:nvPr/>
        </p:nvCxnSpPr>
        <p:spPr>
          <a:xfrm flipH="1" flipV="1">
            <a:off x="5872975" y="4117030"/>
            <a:ext cx="4968890" cy="366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4D5AB4B-DA31-2F43-8711-A3231430C2EB}"/>
              </a:ext>
            </a:extLst>
          </p:cNvPr>
          <p:cNvCxnSpPr>
            <a:cxnSpLocks/>
          </p:cNvCxnSpPr>
          <p:nvPr/>
        </p:nvCxnSpPr>
        <p:spPr>
          <a:xfrm flipH="1">
            <a:off x="5673137" y="4101290"/>
            <a:ext cx="272217" cy="2845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DCE6997-DEEF-024A-B3A1-24F7AFE9ABAA}"/>
              </a:ext>
            </a:extLst>
          </p:cNvPr>
          <p:cNvCxnSpPr>
            <a:cxnSpLocks/>
          </p:cNvCxnSpPr>
          <p:nvPr/>
        </p:nvCxnSpPr>
        <p:spPr>
          <a:xfrm flipH="1">
            <a:off x="6667408" y="4101290"/>
            <a:ext cx="37274" cy="3592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6D0BFAE-11BB-0F46-84CB-BB5C30A4B84A}"/>
              </a:ext>
            </a:extLst>
          </p:cNvPr>
          <p:cNvCxnSpPr>
            <a:cxnSpLocks/>
          </p:cNvCxnSpPr>
          <p:nvPr/>
        </p:nvCxnSpPr>
        <p:spPr>
          <a:xfrm flipV="1">
            <a:off x="8157582" y="4133814"/>
            <a:ext cx="22204" cy="6301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C2B6B07-31CB-7E45-BFB6-67E634DADDCA}"/>
              </a:ext>
            </a:extLst>
          </p:cNvPr>
          <p:cNvCxnSpPr>
            <a:cxnSpLocks/>
          </p:cNvCxnSpPr>
          <p:nvPr/>
        </p:nvCxnSpPr>
        <p:spPr>
          <a:xfrm flipV="1">
            <a:off x="9714080" y="4172053"/>
            <a:ext cx="0" cy="5389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9DC0C07-3A37-F847-81A8-D9B8745E45E5}"/>
              </a:ext>
            </a:extLst>
          </p:cNvPr>
          <p:cNvCxnSpPr>
            <a:cxnSpLocks/>
          </p:cNvCxnSpPr>
          <p:nvPr/>
        </p:nvCxnSpPr>
        <p:spPr>
          <a:xfrm flipH="1" flipV="1">
            <a:off x="10841865" y="4172053"/>
            <a:ext cx="280278" cy="4890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E4833F4-C238-704C-B1BA-10463CFA85C3}"/>
              </a:ext>
            </a:extLst>
          </p:cNvPr>
          <p:cNvSpPr txBox="1"/>
          <p:nvPr/>
        </p:nvSpPr>
        <p:spPr>
          <a:xfrm>
            <a:off x="6398685" y="5427811"/>
            <a:ext cx="3315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Local area network (LAN)</a:t>
            </a:r>
          </a:p>
        </p:txBody>
      </p:sp>
    </p:spTree>
    <p:extLst>
      <p:ext uri="{BB962C8B-B14F-4D97-AF65-F5344CB8AC3E}">
        <p14:creationId xmlns:p14="http://schemas.microsoft.com/office/powerpoint/2010/main" val="32535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567B-74FE-F74D-A1EF-045E2F04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36060-CAD1-0D46-84E0-4C4C278A6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212659" cy="4351338"/>
          </a:xfrm>
        </p:spPr>
        <p:txBody>
          <a:bodyPr/>
          <a:lstStyle/>
          <a:p>
            <a:r>
              <a:rPr lang="en-US" dirty="0"/>
              <a:t>Refers to the various pieces of software and hardware that help data cross the network.</a:t>
            </a:r>
          </a:p>
          <a:p>
            <a:r>
              <a:rPr lang="en-US" dirty="0"/>
              <a:t>Refers to information in each </a:t>
            </a:r>
            <a:r>
              <a:rPr lang="en-US" b="1" dirty="0"/>
              <a:t>data packet </a:t>
            </a:r>
            <a:r>
              <a:rPr lang="en-US" dirty="0"/>
              <a:t>necessary for it to cross the network, such as the sender’s and receiver’s addresses.</a:t>
            </a:r>
          </a:p>
          <a:p>
            <a:r>
              <a:rPr lang="en-US" dirty="0"/>
              <a:t>Refers to </a:t>
            </a:r>
            <a:r>
              <a:rPr lang="en-US" b="1" dirty="0"/>
              <a:t>protocols</a:t>
            </a:r>
            <a:r>
              <a:rPr lang="en-US" dirty="0"/>
              <a:t>: rules for communication that enable orderly transport of data.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5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C0A20-AF30-D746-9C97-679DC22F9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5-Layer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C1DF7-578C-174F-98A6-C540075C3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845"/>
            <a:ext cx="7380249" cy="466725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Application</a:t>
            </a:r>
            <a:r>
              <a:rPr lang="en-US" dirty="0"/>
              <a:t>: For example, HTTP, Hypertext Transport Protocol, for web pages, includes encryption/decryption </a:t>
            </a:r>
          </a:p>
          <a:p>
            <a:r>
              <a:rPr lang="en-US" b="1" dirty="0"/>
              <a:t>TCP</a:t>
            </a:r>
            <a:r>
              <a:rPr lang="en-US" dirty="0"/>
              <a:t>: Transport Control Protocol ensures all the data packets arrive at Port Number, in correct order, manages session (connect &amp; disconnect)</a:t>
            </a:r>
          </a:p>
          <a:p>
            <a:r>
              <a:rPr lang="en-US" b="1" dirty="0"/>
              <a:t>IP</a:t>
            </a:r>
            <a:r>
              <a:rPr lang="en-US" dirty="0"/>
              <a:t>: Internet Protocol ensures that the packets are routed to the correct IP address on a WAN (wide area network) such as the World Wide Web. (IP Address)</a:t>
            </a:r>
          </a:p>
          <a:p>
            <a:r>
              <a:rPr lang="en-US" b="1" dirty="0"/>
              <a:t>Logical LAN or Link</a:t>
            </a:r>
            <a:r>
              <a:rPr lang="en-US" dirty="0"/>
              <a:t>: software that routes packets within a local area network (LAN) based on client network card addresses (MAC address)</a:t>
            </a:r>
          </a:p>
          <a:p>
            <a:r>
              <a:rPr lang="en-US" b="1" dirty="0"/>
              <a:t>Physical LAN</a:t>
            </a:r>
            <a:r>
              <a:rPr lang="en-US" dirty="0"/>
              <a:t>: wires, routers, access points, network interface cards, wireless channels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67CD61-0B0A-B542-8BD9-867FAEF0B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27010"/>
              </p:ext>
            </p:extLst>
          </p:nvPr>
        </p:nvGraphicFramePr>
        <p:xfrm>
          <a:off x="8776010" y="2236232"/>
          <a:ext cx="316818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185">
                  <a:extLst>
                    <a:ext uri="{9D8B030D-6E8A-4147-A177-3AD203B41FA5}">
                      <a16:colId xmlns:a16="http://schemas.microsoft.com/office/drawing/2014/main" val="2879384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66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TCP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09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0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87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Physical 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7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B5679-F773-8542-B149-11D7CEF5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3924E-E540-B548-9E9F-8306CBC9E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at which data is transmitted across a network</a:t>
            </a:r>
          </a:p>
          <a:p>
            <a:r>
              <a:rPr lang="en-US" dirty="0"/>
              <a:t>Units: </a:t>
            </a:r>
          </a:p>
          <a:p>
            <a:pPr lvl="1"/>
            <a:r>
              <a:rPr lang="en-US" dirty="0"/>
              <a:t>Mbps: megabits (10</a:t>
            </a:r>
            <a:r>
              <a:rPr lang="en-US" baseline="30000" dirty="0"/>
              <a:t>6</a:t>
            </a:r>
            <a:r>
              <a:rPr lang="en-US" dirty="0"/>
              <a:t>) per second</a:t>
            </a:r>
          </a:p>
          <a:p>
            <a:pPr lvl="1"/>
            <a:r>
              <a:rPr lang="en-US" dirty="0"/>
              <a:t>Gbps: gigabits (10</a:t>
            </a:r>
            <a:r>
              <a:rPr lang="en-US" baseline="30000" dirty="0"/>
              <a:t>9</a:t>
            </a:r>
            <a:r>
              <a:rPr lang="en-US" dirty="0"/>
              <a:t>) per second</a:t>
            </a:r>
          </a:p>
          <a:p>
            <a:pPr marL="457200" lvl="1" indent="0">
              <a:buNone/>
            </a:pPr>
            <a:r>
              <a:rPr lang="en-US" dirty="0"/>
              <a:t>For example, a LAN might use 100 Mbps Ethernet. </a:t>
            </a:r>
            <a:br>
              <a:rPr lang="en-US" dirty="0"/>
            </a:br>
            <a:r>
              <a:rPr lang="en-US" dirty="0"/>
              <a:t>A cluster (computers networked together for parallel computation) might have gigabit or 10 gigabit Ethernet.</a:t>
            </a:r>
          </a:p>
        </p:txBody>
      </p:sp>
    </p:spTree>
    <p:extLst>
      <p:ext uri="{BB962C8B-B14F-4D97-AF65-F5344CB8AC3E}">
        <p14:creationId xmlns:p14="http://schemas.microsoft.com/office/powerpoint/2010/main" val="274979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8DB46-A199-6D45-A58B-C9C6A506B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Packets or Datagrams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BEC03-0611-974F-959A-F1C16F262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“Modest-sized buffer” of data that will get transmitted over network links</a:t>
            </a:r>
          </a:p>
          <a:p>
            <a:r>
              <a:rPr lang="en-US" dirty="0"/>
              <a:t>In addition to the content, the packets contain </a:t>
            </a:r>
            <a:r>
              <a:rPr lang="en-US" b="1" dirty="0"/>
              <a:t>headers;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space reserved for address and protocol information.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Since we are using a layered model, each layer has its own header.</a:t>
            </a:r>
          </a:p>
          <a:p>
            <a:r>
              <a:rPr lang="en-US" dirty="0"/>
              <a:t>Sizes of packets and headers is in units of octets (8 bits), i.e. bytes.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704540E-D58F-B34A-B92D-E0108AC4A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713835"/>
              </p:ext>
            </p:extLst>
          </p:nvPr>
        </p:nvGraphicFramePr>
        <p:xfrm>
          <a:off x="1542603" y="3815874"/>
          <a:ext cx="554077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3228">
                  <a:extLst>
                    <a:ext uri="{9D8B030D-6E8A-4147-A177-3AD203B41FA5}">
                      <a16:colId xmlns:a16="http://schemas.microsoft.com/office/drawing/2014/main" val="1750872843"/>
                    </a:ext>
                  </a:extLst>
                </a:gridCol>
                <a:gridCol w="4037549">
                  <a:extLst>
                    <a:ext uri="{9D8B030D-6E8A-4147-A177-3AD203B41FA5}">
                      <a16:colId xmlns:a16="http://schemas.microsoft.com/office/drawing/2014/main" val="1046974984"/>
                    </a:ext>
                  </a:extLst>
                </a:gridCol>
              </a:tblGrid>
              <a:tr h="344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49537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03282F-8CDE-E545-AB19-756650FD4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88323"/>
              </p:ext>
            </p:extLst>
          </p:nvPr>
        </p:nvGraphicFramePr>
        <p:xfrm>
          <a:off x="1542603" y="5599135"/>
          <a:ext cx="554077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431">
                  <a:extLst>
                    <a:ext uri="{9D8B030D-6E8A-4147-A177-3AD203B41FA5}">
                      <a16:colId xmlns:a16="http://schemas.microsoft.com/office/drawing/2014/main" val="1528435966"/>
                    </a:ext>
                  </a:extLst>
                </a:gridCol>
                <a:gridCol w="1182431">
                  <a:extLst>
                    <a:ext uri="{9D8B030D-6E8A-4147-A177-3AD203B41FA5}">
                      <a16:colId xmlns:a16="http://schemas.microsoft.com/office/drawing/2014/main" val="3943334848"/>
                    </a:ext>
                  </a:extLst>
                </a:gridCol>
                <a:gridCol w="3175915">
                  <a:extLst>
                    <a:ext uri="{9D8B030D-6E8A-4147-A177-3AD203B41FA5}">
                      <a16:colId xmlns:a16="http://schemas.microsoft.com/office/drawing/2014/main" val="2807448044"/>
                    </a:ext>
                  </a:extLst>
                </a:gridCol>
              </a:tblGrid>
              <a:tr h="344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header1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header2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01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48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39A7-C4A1-8E40-BA48-CADABC14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name and size by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4ACAD-FA73-6646-98BF-3D1317FC6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layer: </a:t>
            </a:r>
            <a:r>
              <a:rPr lang="en-US" b="1" dirty="0"/>
              <a:t>frame</a:t>
            </a:r>
          </a:p>
          <a:p>
            <a:pPr lvl="1"/>
            <a:r>
              <a:rPr lang="en-US" dirty="0"/>
              <a:t>Maximum size for Ethernet frame: 1518 bytes</a:t>
            </a:r>
          </a:p>
          <a:p>
            <a:r>
              <a:rPr lang="en-US" dirty="0"/>
              <a:t>Transport layer (TCP): </a:t>
            </a:r>
            <a:r>
              <a:rPr lang="en-US" b="1" dirty="0"/>
              <a:t>segment</a:t>
            </a:r>
          </a:p>
          <a:p>
            <a:pPr lvl="1"/>
            <a:endParaRPr lang="en-US" dirty="0"/>
          </a:p>
          <a:p>
            <a:r>
              <a:rPr lang="en-US" dirty="0"/>
              <a:t>Typical header sizes</a:t>
            </a:r>
          </a:p>
          <a:p>
            <a:pPr lvl="1"/>
            <a:r>
              <a:rPr lang="en-US" dirty="0"/>
              <a:t>Ethernet: 14 bytes</a:t>
            </a:r>
          </a:p>
          <a:p>
            <a:pPr lvl="1"/>
            <a:r>
              <a:rPr lang="en-US" dirty="0"/>
              <a:t>IP: 20 bytes</a:t>
            </a:r>
          </a:p>
          <a:p>
            <a:pPr lvl="1"/>
            <a:r>
              <a:rPr lang="en-US" dirty="0"/>
              <a:t>TCP: 20 bytes</a:t>
            </a:r>
          </a:p>
          <a:p>
            <a:pPr lvl="1"/>
            <a:r>
              <a:rPr lang="en-US" dirty="0"/>
              <a:t>Application: depends on the application!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795652-C96F-3744-9687-EC966824A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944242"/>
              </p:ext>
            </p:extLst>
          </p:nvPr>
        </p:nvGraphicFramePr>
        <p:xfrm>
          <a:off x="8582827" y="801604"/>
          <a:ext cx="316818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185">
                  <a:extLst>
                    <a:ext uri="{9D8B030D-6E8A-4147-A177-3AD203B41FA5}">
                      <a16:colId xmlns:a16="http://schemas.microsoft.com/office/drawing/2014/main" val="2879384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66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TCP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09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0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87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Physical 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80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7BCE2C-25F8-A142-9304-5BCB869ACEAC}"/>
              </a:ext>
            </a:extLst>
          </p:cNvPr>
          <p:cNvSpPr txBox="1"/>
          <p:nvPr/>
        </p:nvSpPr>
        <p:spPr>
          <a:xfrm>
            <a:off x="1229860" y="5776419"/>
            <a:ext cx="990700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Much of this course will be studying what is in each header, </a:t>
            </a:r>
          </a:p>
          <a:p>
            <a:r>
              <a:rPr lang="en-US" sz="2400" dirty="0"/>
              <a:t>and how each protocol uses the header information to handle network traffic.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D7BAB6-896A-6448-A0F1-674227AE6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96163"/>
              </p:ext>
            </p:extLst>
          </p:nvPr>
        </p:nvGraphicFramePr>
        <p:xfrm>
          <a:off x="4891110" y="4456881"/>
          <a:ext cx="5540777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431">
                  <a:extLst>
                    <a:ext uri="{9D8B030D-6E8A-4147-A177-3AD203B41FA5}">
                      <a16:colId xmlns:a16="http://schemas.microsoft.com/office/drawing/2014/main" val="1528435966"/>
                    </a:ext>
                  </a:extLst>
                </a:gridCol>
                <a:gridCol w="1182431">
                  <a:extLst>
                    <a:ext uri="{9D8B030D-6E8A-4147-A177-3AD203B41FA5}">
                      <a16:colId xmlns:a16="http://schemas.microsoft.com/office/drawing/2014/main" val="3943334848"/>
                    </a:ext>
                  </a:extLst>
                </a:gridCol>
                <a:gridCol w="3175915">
                  <a:extLst>
                    <a:ext uri="{9D8B030D-6E8A-4147-A177-3AD203B41FA5}">
                      <a16:colId xmlns:a16="http://schemas.microsoft.com/office/drawing/2014/main" val="2807448044"/>
                    </a:ext>
                  </a:extLst>
                </a:gridCol>
              </a:tblGrid>
              <a:tr h="344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header1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header2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01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63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0C12208C-9E0F-E546-AE7B-F14B1B18D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1876" y="3602866"/>
            <a:ext cx="6510268" cy="32551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31FEB9-FFA1-FF4C-9067-419FCDC8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Packets Get Where They Need to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23950-7E2A-3B4E-999B-2A2A2E148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Attached to the network are routers and/or switches and/or gateways with incoming links and outgoing links (a link is a wire)</a:t>
            </a:r>
          </a:p>
          <a:p>
            <a:r>
              <a:rPr lang="en-US" dirty="0"/>
              <a:t>The router will have a routing table to decide which outgoing link the packet should take to get closer to their destination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E9DBE9-7A21-6A41-B554-9A55A6D28002}"/>
              </a:ext>
            </a:extLst>
          </p:cNvPr>
          <p:cNvSpPr txBox="1"/>
          <p:nvPr/>
        </p:nvSpPr>
        <p:spPr>
          <a:xfrm>
            <a:off x="3515932" y="6627168"/>
            <a:ext cx="20361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Source </a:t>
            </a:r>
            <a:r>
              <a:rPr lang="en-US" sz="900" b="1" dirty="0"/>
              <a:t>Peter L </a:t>
            </a:r>
            <a:r>
              <a:rPr lang="en-US" sz="900" b="1" dirty="0" err="1"/>
              <a:t>Dordal</a:t>
            </a:r>
            <a:r>
              <a:rPr lang="en-US" sz="900" b="1" dirty="0"/>
              <a:t> CC BY-NC-ND 3.0</a:t>
            </a:r>
          </a:p>
        </p:txBody>
      </p:sp>
    </p:spTree>
    <p:extLst>
      <p:ext uri="{BB962C8B-B14F-4D97-AF65-F5344CB8AC3E}">
        <p14:creationId xmlns:p14="http://schemas.microsoft.com/office/powerpoint/2010/main" val="340104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737</Words>
  <Application>Microsoft Macintosh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Overview of Networks</vt:lpstr>
      <vt:lpstr>Key Concepts (Vocabulary)</vt:lpstr>
      <vt:lpstr>Client Server</vt:lpstr>
      <vt:lpstr>Layers</vt:lpstr>
      <vt:lpstr>5-Layer Model</vt:lpstr>
      <vt:lpstr>Bandwidth</vt:lpstr>
      <vt:lpstr>Packets or Datagrams</vt:lpstr>
      <vt:lpstr>Packet name and size by layer</vt:lpstr>
      <vt:lpstr>How Packets Get Where They Need to Go</vt:lpstr>
      <vt:lpstr>Routing Tables for S1 and S2</vt:lpstr>
      <vt:lpstr>Stateless</vt:lpstr>
      <vt:lpstr>Congestion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Networks</dc:title>
  <dc:creator>Alisa G. Neeman</dc:creator>
  <cp:lastModifiedBy>Alisa G. Neeman</cp:lastModifiedBy>
  <cp:revision>37</cp:revision>
  <dcterms:created xsi:type="dcterms:W3CDTF">2020-12-14T17:53:42Z</dcterms:created>
  <dcterms:modified xsi:type="dcterms:W3CDTF">2021-01-11T19:36:06Z</dcterms:modified>
</cp:coreProperties>
</file>